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75" r:id="rId4"/>
    <p:sldId id="278" r:id="rId5"/>
    <p:sldId id="279" r:id="rId6"/>
    <p:sldId id="258" r:id="rId7"/>
    <p:sldId id="260" r:id="rId8"/>
    <p:sldId id="320" r:id="rId9"/>
    <p:sldId id="282" r:id="rId10"/>
    <p:sldId id="283" r:id="rId11"/>
    <p:sldId id="285" r:id="rId12"/>
    <p:sldId id="284" r:id="rId13"/>
    <p:sldId id="287" r:id="rId14"/>
    <p:sldId id="302" r:id="rId15"/>
    <p:sldId id="290" r:id="rId16"/>
    <p:sldId id="291" r:id="rId17"/>
    <p:sldId id="292" r:id="rId18"/>
    <p:sldId id="293" r:id="rId19"/>
    <p:sldId id="306" r:id="rId20"/>
    <p:sldId id="294" r:id="rId21"/>
    <p:sldId id="295" r:id="rId22"/>
    <p:sldId id="318" r:id="rId23"/>
    <p:sldId id="319" r:id="rId24"/>
    <p:sldId id="296" r:id="rId25"/>
    <p:sldId id="299" r:id="rId26"/>
    <p:sldId id="304" r:id="rId27"/>
    <p:sldId id="300" r:id="rId28"/>
    <p:sldId id="301" r:id="rId29"/>
    <p:sldId id="303" r:id="rId30"/>
    <p:sldId id="305" r:id="rId31"/>
    <p:sldId id="309" r:id="rId32"/>
    <p:sldId id="307" r:id="rId33"/>
    <p:sldId id="310" r:id="rId34"/>
    <p:sldId id="308" r:id="rId35"/>
    <p:sldId id="311" r:id="rId36"/>
    <p:sldId id="313" r:id="rId37"/>
    <p:sldId id="315" r:id="rId38"/>
    <p:sldId id="314" r:id="rId39"/>
    <p:sldId id="316" r:id="rId40"/>
    <p:sldId id="31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EF"/>
    <a:srgbClr val="F5F5DA"/>
    <a:srgbClr val="FFA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8" autoAdjust="0"/>
    <p:restoredTop sz="86378" autoAdjust="0"/>
  </p:normalViewPr>
  <p:slideViewPr>
    <p:cSldViewPr snapToGrid="0" snapToObjects="1">
      <p:cViewPr>
        <p:scale>
          <a:sx n="120" d="100"/>
          <a:sy n="120" d="100"/>
        </p:scale>
        <p:origin x="-936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9616A-7FB0-8745-A8BA-577FFD06F342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C1274-DA2B-5746-BFB2-F5B065C4F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7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Practical: metadata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C1274-DA2B-5746-BFB2-F5B065C4FF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5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C1274-DA2B-5746-BFB2-F5B065C4FF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5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3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0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9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0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2FB63-6BAC-C647-BE46-7A7D2216EB16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7AE-226B-2544-9041-30D8112FC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3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1" Type="http://schemas.microsoft.com/office/2007/relationships/media" Target="../media/media7.mp3"/><Relationship Id="rId2" Type="http://schemas.openxmlformats.org/officeDocument/2006/relationships/audio" Target="../media/media7.mp3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11.png"/><Relationship Id="rId1" Type="http://schemas.microsoft.com/office/2007/relationships/media" Target="../media/media10.mp3"/><Relationship Id="rId2" Type="http://schemas.openxmlformats.org/officeDocument/2006/relationships/audio" Target="../media/media10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11.png"/><Relationship Id="rId1" Type="http://schemas.microsoft.com/office/2007/relationships/media" Target="../media/media11.mp3"/><Relationship Id="rId2" Type="http://schemas.openxmlformats.org/officeDocument/2006/relationships/audio" Target="../media/media11.mp3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5" Type="http://schemas.openxmlformats.org/officeDocument/2006/relationships/image" Target="../media/image11.png"/><Relationship Id="rId1" Type="http://schemas.microsoft.com/office/2007/relationships/media" Target="../media/media12.mp3"/><Relationship Id="rId2" Type="http://schemas.openxmlformats.org/officeDocument/2006/relationships/audio" Target="../media/media12.mp3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5" Type="http://schemas.openxmlformats.org/officeDocument/2006/relationships/image" Target="../media/image11.png"/><Relationship Id="rId1" Type="http://schemas.microsoft.com/office/2007/relationships/media" Target="../media/media13.mp3"/><Relationship Id="rId2" Type="http://schemas.openxmlformats.org/officeDocument/2006/relationships/audio" Target="../media/media13.mp3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7" y="1927766"/>
            <a:ext cx="5311328" cy="3505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15872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  <a:ea typeface="Nadeem" charset="-78"/>
                <a:cs typeface="Nadeem" charset="-78"/>
              </a:rPr>
              <a:t>Applause and Interaction in the </a:t>
            </a:r>
          </a:p>
          <a:p>
            <a:pPr algn="ctr"/>
            <a:r>
              <a:rPr lang="en-US" sz="3200" b="1" dirty="0" err="1" smtClean="0">
                <a:latin typeface="+mj-lt"/>
                <a:ea typeface="Nadeem" charset="-78"/>
                <a:cs typeface="Nadeem" charset="-78"/>
              </a:rPr>
              <a:t>PennSound</a:t>
            </a:r>
            <a:r>
              <a:rPr lang="en-US" sz="3200" b="1" dirty="0" smtClean="0">
                <a:latin typeface="+mj-lt"/>
                <a:ea typeface="Nadeem" charset="-78"/>
                <a:cs typeface="Nadeem" charset="-78"/>
              </a:rPr>
              <a:t> Poetry Archive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4489" y="5702003"/>
            <a:ext cx="2871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Stephen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McLaughlin</a:t>
            </a:r>
          </a:p>
          <a:p>
            <a:pPr algn="ctr"/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UT Austin School of Information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800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451429" y="1578832"/>
            <a:ext cx="6397422" cy="10107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456169" y="6521862"/>
            <a:ext cx="1837893" cy="290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31946" y="5406010"/>
            <a:ext cx="3262998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50" dirty="0"/>
              <a:t>Reading by Charles Olson, </a:t>
            </a:r>
            <a:r>
              <a:rPr lang="en-US" sz="850" dirty="0" smtClean="0"/>
              <a:t>Vancouver </a:t>
            </a:r>
            <a:r>
              <a:rPr lang="en-US" sz="850" dirty="0"/>
              <a:t>Poetry Conference, </a:t>
            </a:r>
            <a:r>
              <a:rPr lang="en-US" sz="850" dirty="0" smtClean="0"/>
              <a:t>1963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10866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 Applause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24" y="1248308"/>
            <a:ext cx="7388982" cy="4600120"/>
          </a:xfrm>
          <a:prstGeom prst="rect">
            <a:avLst/>
          </a:prstGeom>
        </p:spPr>
      </p:pic>
      <p:pic>
        <p:nvPicPr>
          <p:cNvPr id="8" name="Messerli - Segue - 1995 - intr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839" y="6558605"/>
            <a:ext cx="247876" cy="24787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r>
              <a:rPr lang="en-US" dirty="0" smtClean="0"/>
              <a:t>Clear cue, coordinated start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8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Closing Applause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37123"/>
            <a:ext cx="9144000" cy="7136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smtClean="0"/>
              <a:t>Applause length (seconds)</a:t>
            </a:r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354992" y="3249386"/>
            <a:ext cx="3077028" cy="50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dirty="0" smtClean="0"/>
              <a:t>Number of instances</a:t>
            </a:r>
          </a:p>
        </p:txBody>
      </p:sp>
      <p:pic>
        <p:nvPicPr>
          <p:cNvPr id="7" name="Picture 6" descr="Outro_distro_106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16839"/>
            <a:ext cx="6629205" cy="49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9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Closing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r>
              <a:rPr lang="en-US" dirty="0" smtClean="0"/>
              <a:t>Clear cue, slightly staggered start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Weiner - Ear Inn - 1983 - Clos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3238" y="6545943"/>
            <a:ext cx="275771" cy="275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24" y="1218031"/>
            <a:ext cx="7450667" cy="46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Closing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r>
              <a:rPr lang="en-US" dirty="0" smtClean="0"/>
              <a:t>Vocalization following start of applause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William Howe - Xavier - 2010 - Clos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5982" y="6497561"/>
            <a:ext cx="309638" cy="309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24" y="1260403"/>
            <a:ext cx="7404874" cy="4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Closing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r>
              <a:rPr lang="en-US" dirty="0" smtClean="0"/>
              <a:t>Audience misinterpretation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1" b="5086"/>
          <a:stretch/>
        </p:blipFill>
        <p:spPr>
          <a:xfrm>
            <a:off x="955524" y="1308783"/>
            <a:ext cx="7361780" cy="4407408"/>
          </a:xfrm>
          <a:prstGeom prst="rect">
            <a:avLst/>
          </a:prstGeom>
        </p:spPr>
      </p:pic>
      <p:pic>
        <p:nvPicPr>
          <p:cNvPr id="5" name="Rohrer - Montreal - 2005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7571" y="6519334"/>
            <a:ext cx="314476" cy="3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Opening/Closing Pair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prague-Jane_Chax-Press_AZ-11-4-09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73" y="1224118"/>
            <a:ext cx="6870093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Opening/Closing Pair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tecopoulos-Eleni_05_Complete-Reading_Peace-on-A_6-5-08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193030"/>
            <a:ext cx="6870092" cy="49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3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Opening/Closing Pair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riedlander-Ben_Complete-Reading_Ear-Inn_02-27-93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193029"/>
            <a:ext cx="6870095" cy="49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Opening/Closing Pair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Graham-Jorie_Entire-Reading_UPenn_10-16-98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193030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Nadeem" charset="-78"/>
                <a:cs typeface="Nadeem" charset="-78"/>
              </a:rPr>
              <a:t>Opening/Closing Pair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37123"/>
            <a:ext cx="9144000" cy="7136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smtClean="0"/>
              <a:t>Opening applause duration (seconds)</a:t>
            </a:r>
          </a:p>
          <a:p>
            <a:pPr marL="0" indent="0" algn="ctr">
              <a:buNone/>
            </a:pPr>
            <a:endParaRPr lang="en-US" sz="1600" dirty="0" smtClean="0"/>
          </a:p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594477" y="3194956"/>
            <a:ext cx="3556000" cy="50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dirty="0" smtClean="0"/>
              <a:t>Closing applause duration (seconds)</a:t>
            </a:r>
          </a:p>
        </p:txBody>
      </p:sp>
      <p:pic>
        <p:nvPicPr>
          <p:cNvPr id="4" name="Picture 3" descr="Opening-x_closing-y_sca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116839"/>
            <a:ext cx="6629205" cy="49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7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>
                <a:ea typeface="Nadeem" charset="-78"/>
                <a:cs typeface="Nadeem" charset="-78"/>
              </a:rPr>
              <a:t>PennSound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95018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/>
                <a:cs typeface="Arial"/>
              </a:rPr>
              <a:t>~</a:t>
            </a:r>
            <a:r>
              <a:rPr lang="en-US" dirty="0" smtClean="0"/>
              <a:t>36,000 </a:t>
            </a:r>
            <a:r>
              <a:rPr lang="en-US" dirty="0"/>
              <a:t>audio </a:t>
            </a:r>
            <a:r>
              <a:rPr lang="en-US" dirty="0" smtClean="0"/>
              <a:t>files</a:t>
            </a:r>
          </a:p>
          <a:p>
            <a:r>
              <a:rPr lang="en-US" sz="2800" dirty="0">
                <a:latin typeface="Arial"/>
                <a:cs typeface="Arial"/>
              </a:rPr>
              <a:t>~</a:t>
            </a:r>
            <a:r>
              <a:rPr lang="en-US" dirty="0" smtClean="0"/>
              <a:t>625 poets</a:t>
            </a:r>
          </a:p>
          <a:p>
            <a:r>
              <a:rPr lang="en-US" sz="2800" dirty="0" smtClean="0">
                <a:latin typeface="Arial"/>
                <a:cs typeface="Arial"/>
              </a:rPr>
              <a:t>~</a:t>
            </a:r>
            <a:r>
              <a:rPr lang="en-US" dirty="0" smtClean="0"/>
              <a:t>3,500 distinct public readings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162"/>
            <a:ext cx="9144000" cy="39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2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ordon-Nada_Complete-Reading_Line-Reading-Series_1-15-02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168840"/>
            <a:ext cx="6870094" cy="49964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07924" y="6139542"/>
            <a:ext cx="7731276" cy="71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Collaborator introduction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6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ichols-mel_15_complete-reading_awp-off-site_2-5-11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3" y="1168839"/>
            <a:ext cx="6870095" cy="49964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07924" y="6139542"/>
            <a:ext cx="7731276" cy="71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Organizer acknowledgment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5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ichols-mel_15_complete-reading_awp-off-site_2-5-11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3" y="1168839"/>
            <a:ext cx="6870095" cy="49964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07924" y="6139542"/>
            <a:ext cx="7731276" cy="71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poem breaks</a:t>
            </a:r>
            <a:endParaRPr lang="en-US" dirty="0"/>
          </a:p>
        </p:txBody>
      </p:sp>
      <p:pic>
        <p:nvPicPr>
          <p:cNvPr id="3" name="Picture 2" descr="Benson-Steve_Complete-Reading_Segue-Series_Ear-Inn_New-York_5-25-85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2" y="1168838"/>
            <a:ext cx="6870095" cy="49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2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7731276" cy="71361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ichols-mel_15_complete-reading_awp-off-site_2-5-11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3" y="1168839"/>
            <a:ext cx="6870095" cy="49964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07924" y="6139542"/>
            <a:ext cx="7731276" cy="71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poem breaks</a:t>
            </a:r>
            <a:endParaRPr lang="en-US" dirty="0"/>
          </a:p>
        </p:txBody>
      </p:sp>
      <p:pic>
        <p:nvPicPr>
          <p:cNvPr id="5" name="Picture 4" descr="Autin-David_04_Figures-of-Thought_5-13-78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" y="1168839"/>
            <a:ext cx="6834716" cy="49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6749143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Sung performance, gradual start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24" y="1381359"/>
            <a:ext cx="7317284" cy="4388073"/>
          </a:xfrm>
          <a:prstGeom prst="rect">
            <a:avLst/>
          </a:prstGeom>
        </p:spPr>
      </p:pic>
      <p:pic>
        <p:nvPicPr>
          <p:cNvPr id="5" name="Brown-Lee-Ann - Segue 2001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2094" y="6616094"/>
            <a:ext cx="241906" cy="2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6749143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Humor and sex, gradual start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9" y="1381358"/>
            <a:ext cx="7315364" cy="4388073"/>
          </a:xfrm>
          <a:prstGeom prst="rect">
            <a:avLst/>
          </a:prstGeom>
        </p:spPr>
      </p:pic>
      <p:pic>
        <p:nvPicPr>
          <p:cNvPr id="6" name="Notley - Albany - 1995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17430" y="6543525"/>
            <a:ext cx="302380" cy="3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02477"/>
            <a:ext cx="6749143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Humor, gradual start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4881"/>
          <a:stretch/>
        </p:blipFill>
        <p:spPr>
          <a:xfrm>
            <a:off x="955524" y="1332973"/>
            <a:ext cx="7353905" cy="4407408"/>
          </a:xfrm>
          <a:prstGeom prst="rect">
            <a:avLst/>
          </a:prstGeom>
        </p:spPr>
      </p:pic>
      <p:pic>
        <p:nvPicPr>
          <p:cNvPr id="5" name="Lowell - 1977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0000" y="6604000"/>
            <a:ext cx="254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6749143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Notable poem, attempted start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9" y="1332979"/>
            <a:ext cx="7315364" cy="4542414"/>
          </a:xfrm>
          <a:prstGeom prst="rect">
            <a:avLst/>
          </a:prstGeom>
        </p:spPr>
      </p:pic>
      <p:pic>
        <p:nvPicPr>
          <p:cNvPr id="4" name="Creeley - The Door - Tucson 196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19849" y="6497562"/>
            <a:ext cx="324151" cy="3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6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38762"/>
            <a:ext cx="6749143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Long poem, applause elicited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080"/>
          <a:stretch/>
        </p:blipFill>
        <p:spPr>
          <a:xfrm>
            <a:off x="919239" y="1187838"/>
            <a:ext cx="7315364" cy="4526280"/>
          </a:xfrm>
          <a:prstGeom prst="rect">
            <a:avLst/>
          </a:prstGeom>
        </p:spPr>
      </p:pic>
      <p:pic>
        <p:nvPicPr>
          <p:cNvPr id="4" name="Magee - Buffalo - 200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9524" y="6543524"/>
            <a:ext cx="314475" cy="3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4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50857"/>
            <a:ext cx="7632095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Long poem with humor, applause elicited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232"/>
          <a:stretch/>
        </p:blipFill>
        <p:spPr>
          <a:xfrm>
            <a:off x="919239" y="1187838"/>
            <a:ext cx="7315364" cy="4535424"/>
          </a:xfrm>
          <a:prstGeom prst="rect">
            <a:avLst/>
          </a:prstGeom>
        </p:spPr>
      </p:pic>
      <p:pic>
        <p:nvPicPr>
          <p:cNvPr id="3" name="Myles - Philly ICA - 2010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9523" y="6570133"/>
            <a:ext cx="275771" cy="2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" y="352315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50857"/>
            <a:ext cx="7632095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Humor, poetic affiliation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656"/>
          <a:stretch/>
        </p:blipFill>
        <p:spPr>
          <a:xfrm>
            <a:off x="1003906" y="1248308"/>
            <a:ext cx="7324354" cy="4549893"/>
          </a:xfrm>
          <a:prstGeom prst="rect">
            <a:avLst/>
          </a:prstGeom>
        </p:spPr>
      </p:pic>
      <p:pic>
        <p:nvPicPr>
          <p:cNvPr id="4" name="Nelson - Belladonna - 2003 - interstiti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0818" y="6513284"/>
            <a:ext cx="302381" cy="3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50857"/>
            <a:ext cx="7632095" cy="713618"/>
          </a:xfrm>
        </p:spPr>
        <p:txBody>
          <a:bodyPr>
            <a:normAutofit/>
          </a:bodyPr>
          <a:lstStyle/>
          <a:p>
            <a:r>
              <a:rPr lang="en-US" dirty="0" smtClean="0"/>
              <a:t>Humor, political affiliation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1" y="1248309"/>
            <a:ext cx="7523236" cy="4524588"/>
          </a:xfrm>
          <a:prstGeom prst="rect">
            <a:avLst/>
          </a:prstGeom>
        </p:spPr>
      </p:pic>
      <p:pic>
        <p:nvPicPr>
          <p:cNvPr id="5" name="Baraka - SFSU - 196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7904" y="6603999"/>
            <a:ext cx="217715" cy="2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pic>
        <p:nvPicPr>
          <p:cNvPr id="8" name="Picture 7" descr="Baraka-Amiri_Complete-Reading_SFSU_3-4-65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Interstitial Applause</a:t>
            </a:r>
            <a:endParaRPr lang="en-US" sz="40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55524" y="5950857"/>
            <a:ext cx="7632095" cy="7136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Less marked performance, audience inertia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4" y="1248308"/>
            <a:ext cx="7535331" cy="4534273"/>
          </a:xfrm>
          <a:prstGeom prst="rect">
            <a:avLst/>
          </a:prstGeom>
        </p:spPr>
      </p:pic>
      <p:pic>
        <p:nvPicPr>
          <p:cNvPr id="6" name="Baraka - SFSU - 1965 - 2nd interstitial exa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1705" y="6486069"/>
            <a:ext cx="284238" cy="2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8" name="Picture 7" descr="Baraka-Amiri_Complete-Reading_SFSU_3-4-65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8" name="Picture 7" descr="Baraka-Amiri_Complete-Reading_SFSU_3-4-65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  <p:pic>
        <p:nvPicPr>
          <p:cNvPr id="3" name="Picture 2" descr="175.5_Ginsberg_Allen_01_Public-Reading_Hudson_4-22-94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6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8" name="Picture 7" descr="Baraka-Amiri_Complete-Reading_SFSU_3-4-65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  <p:pic>
        <p:nvPicPr>
          <p:cNvPr id="3" name="Picture 2" descr="36.0_Ginsberg-Allen_Complete-Recording_Reading-of-Poems-and-Mantra_Buffalo-State-College_12-02-75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6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3" name="Picture 2" descr="59.5_Blonk-Jaap_Complete-Reading_New-Writing-Series_UCSD_2-27-12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0" y="1236213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3" name="Picture 2" descr="59.5_Blonk-Jaap_Complete-Reading_New-Writing-Series_UCSD_2-27-12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0" y="1236213"/>
            <a:ext cx="6898408" cy="5017024"/>
          </a:xfrm>
          <a:prstGeom prst="rect">
            <a:avLst/>
          </a:prstGeom>
        </p:spPr>
      </p:pic>
      <p:pic>
        <p:nvPicPr>
          <p:cNvPr id="4" name="Picture 3" descr="76.5_duncan-robert_complete-reading_with-michael-mcclure-for-joy-defeo_paula-angelina-gallery_2-16-83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0" y="1248308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Repeated Applause Breaks</a:t>
            </a:r>
            <a:endParaRPr lang="en-US" sz="4000" dirty="0"/>
          </a:p>
        </p:txBody>
      </p:sp>
      <p:pic>
        <p:nvPicPr>
          <p:cNvPr id="3" name="Picture 2" descr="59.5_Blonk-Jaap_Complete-Reading_New-Writing-Series_UCSD_2-27-12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0" y="1236213"/>
            <a:ext cx="6898408" cy="5017024"/>
          </a:xfrm>
          <a:prstGeom prst="rect">
            <a:avLst/>
          </a:prstGeom>
        </p:spPr>
      </p:pic>
      <p:pic>
        <p:nvPicPr>
          <p:cNvPr id="4" name="Picture 3" descr="76.5_duncan-robert_complete-reading_with-michael-mcclure-for-joy-defeo_paula-angelina-gallery_2-16-83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0" y="1248308"/>
            <a:ext cx="6898408" cy="5017024"/>
          </a:xfrm>
          <a:prstGeom prst="rect">
            <a:avLst/>
          </a:prstGeom>
        </p:spPr>
      </p:pic>
      <p:pic>
        <p:nvPicPr>
          <p:cNvPr id="5" name="Picture 4" descr="46.0_Olson-Charles_Vancouver-Poetry-Conf_8-16-63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9" y="1236213"/>
            <a:ext cx="6898407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5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9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Where’s the applause?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8719"/>
            <a:ext cx="8406190" cy="51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142"/>
            <a:ext cx="8229600" cy="84916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ea typeface="Nadeem" charset="-78"/>
                <a:cs typeface="Nadeem" charset="-78"/>
              </a:rPr>
              <a:t>Bibliography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952" y="1463523"/>
            <a:ext cx="7632095" cy="448733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Atkinson, Max. </a:t>
            </a:r>
            <a:r>
              <a:rPr lang="en-US" i="1" dirty="0"/>
              <a:t>Our Masters’ Voices: The Language and Body Language of Politics</a:t>
            </a:r>
            <a:r>
              <a:rPr lang="en-US" dirty="0"/>
              <a:t>. Reprint. London: </a:t>
            </a:r>
            <a:r>
              <a:rPr lang="en-US" dirty="0" err="1"/>
              <a:t>Routledge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1992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/>
              <a:t>Bourdieu</a:t>
            </a:r>
            <a:r>
              <a:rPr lang="en-US" dirty="0"/>
              <a:t>, Pierre, John B. Thompson, and Gino Raymond. </a:t>
            </a:r>
            <a:r>
              <a:rPr lang="en-US" i="1" dirty="0"/>
              <a:t>Language and Symbolic Power</a:t>
            </a:r>
            <a:r>
              <a:rPr lang="en-US" dirty="0"/>
              <a:t>. Reprinted.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Cambridge</a:t>
            </a:r>
            <a:r>
              <a:rPr lang="en-US" dirty="0"/>
              <a:t>: Harvard Univ. Press, 2003.</a:t>
            </a:r>
          </a:p>
          <a:p>
            <a:pPr marL="0" indent="0">
              <a:buNone/>
            </a:pPr>
            <a:r>
              <a:rPr lang="en-US" dirty="0" err="1"/>
              <a:t>Duranti</a:t>
            </a:r>
            <a:r>
              <a:rPr lang="en-US" dirty="0"/>
              <a:t>, Alessandro. </a:t>
            </a:r>
            <a:r>
              <a:rPr lang="en-US" i="1" dirty="0"/>
              <a:t>The Voice of the Audience in Contemporary American Political Discourse</a:t>
            </a:r>
            <a:r>
              <a:rPr lang="en-US" dirty="0"/>
              <a:t>. Georgetown,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Georgetown </a:t>
            </a:r>
            <a:r>
              <a:rPr lang="en-US" dirty="0"/>
              <a:t>University Press, 2003.</a:t>
            </a:r>
          </a:p>
          <a:p>
            <a:pPr marL="0" indent="0">
              <a:buNone/>
            </a:pPr>
            <a:r>
              <a:rPr lang="en-US" dirty="0" err="1"/>
              <a:t>Economou</a:t>
            </a:r>
            <a:r>
              <a:rPr lang="en-US" dirty="0"/>
              <a:t>, George. “Some Notes Towards Finding a View of the New Oral Poetry.” </a:t>
            </a:r>
            <a:r>
              <a:rPr lang="en-US" i="1" dirty="0"/>
              <a:t>Boundary 2</a:t>
            </a:r>
            <a:r>
              <a:rPr lang="en-US" dirty="0"/>
              <a:t> 3, no. 3 (1975):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653</a:t>
            </a:r>
            <a:r>
              <a:rPr lang="en-US" dirty="0"/>
              <a:t>. doi:10.2307/302183.</a:t>
            </a:r>
          </a:p>
          <a:p>
            <a:pPr marL="0" indent="0">
              <a:buNone/>
            </a:pPr>
            <a:r>
              <a:rPr lang="en-US" dirty="0"/>
              <a:t>Finnegan, Ruth H. </a:t>
            </a:r>
            <a:r>
              <a:rPr lang="en-US" i="1" dirty="0"/>
              <a:t>Oral Poetry: Its Nature, Significance, and Social Context</a:t>
            </a:r>
            <a:r>
              <a:rPr lang="en-US" dirty="0"/>
              <a:t>. 1st Midland Book </a:t>
            </a:r>
            <a:r>
              <a:rPr lang="en-US" dirty="0" smtClean="0"/>
              <a:t>ed. Bloomington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Indiana </a:t>
            </a:r>
            <a:r>
              <a:rPr lang="en-US" dirty="0"/>
              <a:t>University Press, 1992.</a:t>
            </a:r>
          </a:p>
          <a:p>
            <a:pPr marL="0" indent="0">
              <a:buNone/>
            </a:pPr>
            <a:r>
              <a:rPr lang="en-US" dirty="0" err="1"/>
              <a:t>Garfinkel</a:t>
            </a:r>
            <a:r>
              <a:rPr lang="en-US" dirty="0"/>
              <a:t>, Harold. </a:t>
            </a:r>
            <a:r>
              <a:rPr lang="en-US" i="1" dirty="0"/>
              <a:t>Studies in Ethnomethodology</a:t>
            </a:r>
            <a:r>
              <a:rPr lang="en-US" dirty="0"/>
              <a:t>. Cambridge, UK: Polity Press, 1984.</a:t>
            </a:r>
          </a:p>
          <a:p>
            <a:pPr marL="0" indent="0">
              <a:buNone/>
            </a:pPr>
            <a:r>
              <a:rPr lang="en-US" dirty="0"/>
              <a:t>Gilbert, Roger Stephen. “Joyful Noise: Reflections on Applause.” </a:t>
            </a:r>
            <a:r>
              <a:rPr lang="en-US" i="1" dirty="0"/>
              <a:t>Southwest Review</a:t>
            </a:r>
            <a:r>
              <a:rPr lang="en-US" dirty="0"/>
              <a:t>, no. 86 (2001): 13–33.</a:t>
            </a:r>
          </a:p>
          <a:p>
            <a:pPr marL="0" indent="0">
              <a:buNone/>
            </a:pPr>
            <a:r>
              <a:rPr lang="en-US" dirty="0"/>
              <a:t>Gould, Glenn. “Let’s Ban Applause!” In </a:t>
            </a:r>
            <a:r>
              <a:rPr lang="en-US" i="1" dirty="0"/>
              <a:t>The Glenn Gould Reader</a:t>
            </a:r>
            <a:r>
              <a:rPr lang="en-US" dirty="0"/>
              <a:t>, 1st ed. New York: Knopf, 1984.</a:t>
            </a:r>
          </a:p>
          <a:p>
            <a:pPr marL="0" indent="0">
              <a:buNone/>
            </a:pPr>
            <a:r>
              <a:rPr lang="en-US" dirty="0" err="1"/>
              <a:t>McIlvenny</a:t>
            </a:r>
            <a:r>
              <a:rPr lang="en-US" dirty="0"/>
              <a:t>, Paul. “Heckling in Hyde Park: Verbal Audience Participation in Popular Public Discourse.” </a:t>
            </a:r>
            <a:r>
              <a:rPr lang="en-US" i="1" dirty="0" smtClean="0"/>
              <a:t>Language </a:t>
            </a:r>
            <a:br>
              <a:rPr lang="en-US" i="1" dirty="0" smtClean="0"/>
            </a:br>
            <a:r>
              <a:rPr lang="en-US" i="1" dirty="0" smtClean="0"/>
              <a:t>	in </a:t>
            </a:r>
            <a:r>
              <a:rPr lang="en-US" i="1" dirty="0"/>
              <a:t>Society</a:t>
            </a:r>
            <a:r>
              <a:rPr lang="en-US" dirty="0"/>
              <a:t> 25, no. 01 (1996): 27–60.</a:t>
            </a:r>
          </a:p>
          <a:p>
            <a:pPr marL="0" indent="0">
              <a:buNone/>
            </a:pPr>
            <a:r>
              <a:rPr lang="en-US" dirty="0" err="1"/>
              <a:t>Ramke</a:t>
            </a:r>
            <a:r>
              <a:rPr lang="en-US" dirty="0"/>
              <a:t>, Bin. “James Tate’s Lost Mother.” In </a:t>
            </a:r>
            <a:r>
              <a:rPr lang="en-US" i="1" dirty="0"/>
              <a:t>On James Tate</a:t>
            </a:r>
            <a:r>
              <a:rPr lang="en-US" dirty="0"/>
              <a:t>, edited by Brian Henry. Under Discussion. Ann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Arbor</a:t>
            </a:r>
            <a:r>
              <a:rPr lang="en-US" dirty="0"/>
              <a:t>: University of Michigan Press, 2004.</a:t>
            </a:r>
          </a:p>
          <a:p>
            <a:pPr marL="0" indent="0">
              <a:buNone/>
            </a:pPr>
            <a:r>
              <a:rPr lang="en-US" dirty="0" err="1"/>
              <a:t>Rutter</a:t>
            </a:r>
            <a:r>
              <a:rPr lang="en-US" dirty="0"/>
              <a:t>, Jason. “Stand-Up as Interaction: Performance and Audience in Comedy Venues.” University of </a:t>
            </a:r>
            <a:r>
              <a:rPr lang="en-US" dirty="0" err="1"/>
              <a:t>Salford</a:t>
            </a:r>
            <a:r>
              <a:rPr lang="en-US" dirty="0"/>
              <a:t>, 1997.</a:t>
            </a:r>
          </a:p>
          <a:p>
            <a:pPr marL="0" indent="0">
              <a:buNone/>
            </a:pPr>
            <a:r>
              <a:rPr lang="en-US" dirty="0"/>
              <a:t>Sacks, Harvey, and Gail Jefferson. </a:t>
            </a:r>
            <a:r>
              <a:rPr lang="en-US" i="1" dirty="0"/>
              <a:t>Lectures on Conversation</a:t>
            </a:r>
            <a:r>
              <a:rPr lang="en-US" dirty="0"/>
              <a:t>. Oxford, UK ; Cambridge, Mass: Blackwell, 1992.</a:t>
            </a:r>
          </a:p>
          <a:p>
            <a:pPr marL="0" indent="0">
              <a:buNone/>
            </a:pPr>
            <a:r>
              <a:rPr lang="en-US" dirty="0" err="1"/>
              <a:t>Zumthor</a:t>
            </a:r>
            <a:r>
              <a:rPr lang="en-US" dirty="0"/>
              <a:t>, Paul. </a:t>
            </a:r>
            <a:r>
              <a:rPr lang="en-US" i="1" dirty="0"/>
              <a:t>Oral Poetry: An Introduction</a:t>
            </a:r>
            <a:r>
              <a:rPr lang="en-US" dirty="0"/>
              <a:t>. Theory and History of Literature, v. 70. Minneapolis: University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Minnesota </a:t>
            </a:r>
            <a:r>
              <a:rPr lang="en-US" dirty="0"/>
              <a:t>Press, 1990.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32290" y="5667828"/>
            <a:ext cx="1937994" cy="84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 smtClean="0">
                <a:ea typeface="Nadeem" charset="-78"/>
                <a:cs typeface="Nadeem" charset="-78"/>
              </a:rPr>
              <a:t> @</a:t>
            </a:r>
            <a:r>
              <a:rPr lang="en-US" sz="1900" dirty="0" err="1" smtClean="0">
                <a:ea typeface="Nadeem" charset="-78"/>
                <a:cs typeface="Nadeem" charset="-78"/>
              </a:rPr>
              <a:t>stevemclaugh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21" y="5991765"/>
            <a:ext cx="348004" cy="2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8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sserli-Douglas_Complete-Recording_Segue-Ear-Inn_NYC_12-9-95_gg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0" y="558876"/>
            <a:ext cx="8029317" cy="58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Validation and Optimization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518907"/>
              </p:ext>
            </p:extLst>
          </p:nvPr>
        </p:nvGraphicFramePr>
        <p:xfrm>
          <a:off x="571500" y="4766886"/>
          <a:ext cx="81153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Document" r:id="rId3" imgW="6096000" imgH="1244600" progId="Word.Document.12">
                  <p:embed/>
                </p:oleObj>
              </mc:Choice>
              <mc:Fallback>
                <p:oleObj name="Document" r:id="rId3" imgW="60960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4766886"/>
                        <a:ext cx="8115300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Macintosh HD:Users:mclaugh:Dropbox:PennSound-applause-analysis_July-2015:MCC_plot_for_publication_4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57" y="1294979"/>
            <a:ext cx="4971143" cy="3694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15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The Distant Reading Approach</a:t>
            </a:r>
            <a:endParaRPr lang="en-US" sz="4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247169"/>
              </p:ext>
            </p:extLst>
          </p:nvPr>
        </p:nvGraphicFramePr>
        <p:xfrm>
          <a:off x="612156" y="1548191"/>
          <a:ext cx="8026264" cy="3578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Document" r:id="rId3" imgW="6096000" imgH="2717800" progId="Word.Document.12">
                  <p:embed/>
                </p:oleObj>
              </mc:Choice>
              <mc:Fallback>
                <p:oleObj name="Document" r:id="rId3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156" y="1548191"/>
                        <a:ext cx="8026264" cy="3578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30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The </a:t>
            </a:r>
            <a:r>
              <a:rPr lang="en-US" sz="4000" b="1" dirty="0" err="1" smtClean="0">
                <a:ea typeface="Nadeem" charset="-78"/>
                <a:cs typeface="Nadeem" charset="-78"/>
              </a:rPr>
              <a:t>Interactionist</a:t>
            </a:r>
            <a:r>
              <a:rPr lang="en-US" sz="4000" b="1" dirty="0" smtClean="0">
                <a:ea typeface="Nadeem" charset="-78"/>
                <a:cs typeface="Nadeem" charset="-78"/>
              </a:rPr>
              <a:t> Approach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7809" y="1838477"/>
            <a:ext cx="7731276" cy="41970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106 randomly chosen readings examined by hand</a:t>
            </a:r>
          </a:p>
          <a:p>
            <a:endParaRPr lang="en-US" sz="2800" dirty="0" smtClean="0"/>
          </a:p>
          <a:p>
            <a:r>
              <a:rPr lang="en-US" sz="2800" dirty="0" smtClean="0"/>
              <a:t>Opening and closing applause measured; interstitial applause coded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Aim: analysis of “background expectancies” (</a:t>
            </a:r>
            <a:r>
              <a:rPr lang="en-US" sz="2800" dirty="0" err="1" smtClean="0"/>
              <a:t>Garfinkel</a:t>
            </a:r>
            <a:r>
              <a:rPr lang="en-US" sz="2800" dirty="0" smtClean="0"/>
              <a:t> 1991) and “sequencing rules” (Sacks 1992)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484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55993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a typeface="Nadeem" charset="-78"/>
                <a:cs typeface="Nadeem" charset="-78"/>
              </a:rPr>
              <a:t>Opening Applause</a:t>
            </a:r>
            <a:endParaRPr lang="en-US" sz="4000" dirty="0"/>
          </a:p>
        </p:txBody>
      </p:sp>
      <p:pic>
        <p:nvPicPr>
          <p:cNvPr id="7" name="Picture 6" descr="Intro_distro_106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6" y="1116839"/>
            <a:ext cx="6629206" cy="497190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 rot="16200000">
            <a:off x="-1655242" y="3173183"/>
            <a:ext cx="6850743" cy="50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dirty="0" smtClean="0"/>
              <a:t>Number of instances</a:t>
            </a:r>
            <a:endParaRPr lang="en-US" sz="16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5813582"/>
            <a:ext cx="9144000" cy="761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dirty="0" smtClean="0"/>
              <a:t>Applause length (seconds)</a:t>
            </a:r>
          </a:p>
          <a:p>
            <a:pPr marL="0" indent="0" algn="ctr"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495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301</Words>
  <Application>Microsoft Macintosh PowerPoint</Application>
  <PresentationFormat>On-screen Show (4:3)</PresentationFormat>
  <Paragraphs>91</Paragraphs>
  <Slides>40</Slides>
  <Notes>2</Notes>
  <HiddenSlides>0</HiddenSlides>
  <MMClips>13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Document</vt:lpstr>
      <vt:lpstr>PowerPoint Presentation</vt:lpstr>
      <vt:lpstr>PennSound</vt:lpstr>
      <vt:lpstr>PowerPoint Presentation</vt:lpstr>
      <vt:lpstr>Where’s the applause?</vt:lpstr>
      <vt:lpstr>PowerPoint Presentation</vt:lpstr>
      <vt:lpstr>Validation and Optimization</vt:lpstr>
      <vt:lpstr>The Distant Reading Approach</vt:lpstr>
      <vt:lpstr>The Interactionist Approach</vt:lpstr>
      <vt:lpstr>Opening Applause</vt:lpstr>
      <vt:lpstr>Opening Applause</vt:lpstr>
      <vt:lpstr>Closing Applause</vt:lpstr>
      <vt:lpstr>Closing Applause</vt:lpstr>
      <vt:lpstr>Closing Applause</vt:lpstr>
      <vt:lpstr>Closing Applause</vt:lpstr>
      <vt:lpstr>Opening/Closing Pair</vt:lpstr>
      <vt:lpstr>Opening/Closing Pair</vt:lpstr>
      <vt:lpstr>Opening/Closing Pair</vt:lpstr>
      <vt:lpstr>Opening/Closing Pair</vt:lpstr>
      <vt:lpstr>Opening/Closing Pair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Interstitial Applause</vt:lpstr>
      <vt:lpstr>Repeated Applause Breaks</vt:lpstr>
      <vt:lpstr>Repeated Applause Breaks</vt:lpstr>
      <vt:lpstr>Repeated Applause Breaks</vt:lpstr>
      <vt:lpstr>Repeated Applause Breaks</vt:lpstr>
      <vt:lpstr>Repeated Applause Breaks</vt:lpstr>
      <vt:lpstr>Repeated Applause Breaks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McLaughlin</dc:creator>
  <cp:lastModifiedBy>Stephen McLaughlin</cp:lastModifiedBy>
  <cp:revision>152</cp:revision>
  <cp:lastPrinted>2015-10-29T22:05:13Z</cp:lastPrinted>
  <dcterms:created xsi:type="dcterms:W3CDTF">2015-10-29T20:53:31Z</dcterms:created>
  <dcterms:modified xsi:type="dcterms:W3CDTF">2015-12-14T23:18:49Z</dcterms:modified>
</cp:coreProperties>
</file>